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31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3" r:id="rId14"/>
    <p:sldId id="257" r:id="rId15"/>
    <p:sldId id="259" r:id="rId16"/>
    <p:sldId id="260" r:id="rId17"/>
    <p:sldId id="264" r:id="rId18"/>
    <p:sldId id="265" r:id="rId19"/>
    <p:sldId id="266" r:id="rId20"/>
    <p:sldId id="267" r:id="rId21"/>
    <p:sldId id="288" r:id="rId22"/>
    <p:sldId id="269" r:id="rId23"/>
    <p:sldId id="282" r:id="rId24"/>
    <p:sldId id="281" r:id="rId25"/>
    <p:sldId id="289" r:id="rId26"/>
    <p:sldId id="290" r:id="rId27"/>
    <p:sldId id="291" r:id="rId28"/>
    <p:sldId id="292" r:id="rId29"/>
    <p:sldId id="293" r:id="rId30"/>
  </p:sldIdLst>
  <p:sldSz cx="10160000" cy="7620000"/>
  <p:notesSz cx="7620000" cy="10160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468" y="84"/>
      </p:cViewPr>
      <p:guideLst>
        <p:guide orient="horz" pos="24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2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270000" y="762000"/>
            <a:ext cx="5080000" cy="3810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  <p:extLst>
      <p:ext uri="{BB962C8B-B14F-4D97-AF65-F5344CB8AC3E}">
        <p14:creationId xmlns:p14="http://schemas.microsoft.com/office/powerpoint/2010/main" val="4150724105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hape 23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hape 123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hape 129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hape 136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hape 142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hape 149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hape 155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hape 162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hape 168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hape 177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hape 183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hape 192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hape 29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41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47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hape 79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hape 86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95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hape 103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hape 118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hape 202"/>
          <p:cNvSpPr>
            <a:spLocks noGrp="1" noRot="1" noChangeAspect="1"/>
          </p:cNvSpPr>
          <p:nvPr>
            <p:ph type="sldImg" idx="2"/>
          </p:nvPr>
        </p:nvSpPr>
        <p:spPr>
          <a:noFill/>
          <a:ln/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endParaRPr sz="146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 txBox="1">
            <a:spLocks noGrp="1"/>
          </p:cNvSpPr>
          <p:nvPr>
            <p:ph type="ctrTitle"/>
          </p:nvPr>
        </p:nvSpPr>
        <p:spPr>
          <a:xfrm>
            <a:off x="914400" y="3048000"/>
            <a:ext cx="8331200" cy="1219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ubTitle" idx="1"/>
          </p:nvPr>
        </p:nvSpPr>
        <p:spPr>
          <a:xfrm>
            <a:off x="1828800" y="4572000"/>
            <a:ext cx="6502399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defRPr sz="3200"/>
            </a:lvl1pPr>
            <a:lvl2pPr algn="ctr">
              <a:spcBef>
                <a:spcPts val="0"/>
              </a:spcBef>
              <a:buSzPct val="100000"/>
              <a:defRPr sz="3200"/>
            </a:lvl2pPr>
            <a:lvl3pPr algn="ctr">
              <a:spcBef>
                <a:spcPts val="0"/>
              </a:spcBef>
              <a:buSzPct val="100000"/>
              <a:defRPr sz="3200"/>
            </a:lvl3pPr>
            <a:lvl4pPr algn="ctr">
              <a:spcBef>
                <a:spcPts val="0"/>
              </a:spcBef>
              <a:buSzPct val="100000"/>
              <a:defRPr sz="3200"/>
            </a:lvl4pPr>
            <a:lvl5pPr algn="ctr">
              <a:spcBef>
                <a:spcPts val="0"/>
              </a:spcBef>
              <a:buSzPct val="100000"/>
              <a:defRPr sz="3200"/>
            </a:lvl5pPr>
            <a:lvl6pPr algn="ctr">
              <a:spcBef>
                <a:spcPts val="0"/>
              </a:spcBef>
              <a:buSzPct val="100000"/>
              <a:defRPr sz="3200"/>
            </a:lvl6pPr>
            <a:lvl7pPr algn="ctr">
              <a:spcBef>
                <a:spcPts val="0"/>
              </a:spcBef>
              <a:buSzPct val="100000"/>
              <a:defRPr sz="3200"/>
            </a:lvl7pPr>
            <a:lvl8pPr algn="ctr">
              <a:spcBef>
                <a:spcPts val="0"/>
              </a:spcBef>
              <a:buSzPct val="100000"/>
              <a:defRPr sz="3200"/>
            </a:lvl8pPr>
            <a:lvl9pPr algn="ctr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99224"/>
              <a:defRPr sz="4266"/>
            </a:lvl1pPr>
            <a:lvl2pPr>
              <a:spcBef>
                <a:spcPts val="0"/>
              </a:spcBef>
              <a:buSzPct val="99224"/>
              <a:defRPr sz="4266"/>
            </a:lvl2pPr>
            <a:lvl3pPr>
              <a:spcBef>
                <a:spcPts val="0"/>
              </a:spcBef>
              <a:buSzPct val="99224"/>
              <a:defRPr sz="4266"/>
            </a:lvl3pPr>
            <a:lvl4pPr>
              <a:spcBef>
                <a:spcPts val="0"/>
              </a:spcBef>
              <a:buSzPct val="99224"/>
              <a:defRPr sz="4266"/>
            </a:lvl4pPr>
            <a:lvl5pPr>
              <a:spcBef>
                <a:spcPts val="0"/>
              </a:spcBef>
              <a:buSzPct val="99224"/>
              <a:defRPr sz="4266"/>
            </a:lvl5pPr>
            <a:lvl6pPr>
              <a:spcBef>
                <a:spcPts val="0"/>
              </a:spcBef>
              <a:buSzPct val="99224"/>
              <a:defRPr sz="4266"/>
            </a:lvl6pPr>
            <a:lvl7pPr>
              <a:spcBef>
                <a:spcPts val="0"/>
              </a:spcBef>
              <a:buSzPct val="99224"/>
              <a:defRPr sz="4266"/>
            </a:lvl7pPr>
            <a:lvl8pPr>
              <a:spcBef>
                <a:spcPts val="0"/>
              </a:spcBef>
              <a:buSzPct val="99224"/>
              <a:defRPr sz="4266"/>
            </a:lvl8pPr>
            <a:lvl9pPr>
              <a:spcBef>
                <a:spcPts val="0"/>
              </a:spcBef>
              <a:buSzPct val="99224"/>
              <a:defRPr sz="4266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9550400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99224"/>
              <a:defRPr sz="4266"/>
            </a:lvl1pPr>
            <a:lvl2pPr>
              <a:spcBef>
                <a:spcPts val="0"/>
              </a:spcBef>
              <a:buSzPct val="99224"/>
              <a:defRPr sz="4266"/>
            </a:lvl2pPr>
            <a:lvl3pPr>
              <a:spcBef>
                <a:spcPts val="0"/>
              </a:spcBef>
              <a:buSzPct val="99224"/>
              <a:defRPr sz="4266"/>
            </a:lvl3pPr>
            <a:lvl4pPr>
              <a:spcBef>
                <a:spcPts val="0"/>
              </a:spcBef>
              <a:buSzPct val="99224"/>
              <a:defRPr sz="4266"/>
            </a:lvl4pPr>
            <a:lvl5pPr>
              <a:spcBef>
                <a:spcPts val="0"/>
              </a:spcBef>
              <a:buSzPct val="99224"/>
              <a:defRPr sz="4266"/>
            </a:lvl5pPr>
            <a:lvl6pPr>
              <a:spcBef>
                <a:spcPts val="0"/>
              </a:spcBef>
              <a:buSzPct val="99224"/>
              <a:defRPr sz="4266"/>
            </a:lvl6pPr>
            <a:lvl7pPr>
              <a:spcBef>
                <a:spcPts val="0"/>
              </a:spcBef>
              <a:buSzPct val="99224"/>
              <a:defRPr sz="4266"/>
            </a:lvl7pPr>
            <a:lvl8pPr>
              <a:spcBef>
                <a:spcPts val="0"/>
              </a:spcBef>
              <a:buSzPct val="99224"/>
              <a:defRPr sz="4266"/>
            </a:lvl8pPr>
            <a:lvl9pPr>
              <a:spcBef>
                <a:spcPts val="0"/>
              </a:spcBef>
              <a:buSzPct val="99224"/>
              <a:defRPr sz="4266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304800" y="1828800"/>
            <a:ext cx="4470399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2"/>
          </p:nvPr>
        </p:nvSpPr>
        <p:spPr>
          <a:xfrm>
            <a:off x="5384800" y="1828800"/>
            <a:ext cx="4470399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04800" y="6705600"/>
            <a:ext cx="9550400" cy="60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defRPr sz="3200"/>
            </a:lvl1pPr>
            <a:lvl2pPr algn="ctr">
              <a:spcBef>
                <a:spcPts val="0"/>
              </a:spcBef>
              <a:buSzPct val="100000"/>
              <a:defRPr sz="3200"/>
            </a:lvl2pPr>
            <a:lvl3pPr algn="ctr">
              <a:spcBef>
                <a:spcPts val="0"/>
              </a:spcBef>
              <a:buSzPct val="100000"/>
              <a:defRPr sz="3200"/>
            </a:lvl3pPr>
            <a:lvl4pPr algn="ctr">
              <a:spcBef>
                <a:spcPts val="0"/>
              </a:spcBef>
              <a:buSzPct val="100000"/>
              <a:defRPr sz="3200"/>
            </a:lvl4pPr>
            <a:lvl5pPr algn="ctr">
              <a:spcBef>
                <a:spcPts val="0"/>
              </a:spcBef>
              <a:buSzPct val="100000"/>
              <a:defRPr sz="3200"/>
            </a:lvl5pPr>
            <a:lvl6pPr algn="ctr">
              <a:spcBef>
                <a:spcPts val="0"/>
              </a:spcBef>
              <a:buSzPct val="100000"/>
              <a:defRPr sz="3200"/>
            </a:lvl6pPr>
            <a:lvl7pPr algn="ctr">
              <a:spcBef>
                <a:spcPts val="0"/>
              </a:spcBef>
              <a:buSzPct val="100000"/>
              <a:defRPr sz="3200"/>
            </a:lvl7pPr>
            <a:lvl8pPr algn="ctr">
              <a:spcBef>
                <a:spcPts val="0"/>
              </a:spcBef>
              <a:buSzPct val="100000"/>
              <a:defRPr sz="3200"/>
            </a:lvl8pPr>
            <a:lvl9pPr algn="ctr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rgbClr val="92D050"/>
            </a:gs>
            <a:gs pos="0">
              <a:schemeClr val="accent6">
                <a:lumMod val="40000"/>
                <a:lumOff val="60000"/>
              </a:schemeClr>
            </a:gs>
            <a:gs pos="60000">
              <a:srgbClr val="92D050"/>
            </a:gs>
            <a:gs pos="100000">
              <a:srgbClr val="00B050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6" r:id="rId3"/>
    <p:sldLayoutId id="2147483655" r:id="rId4"/>
    <p:sldLayoutId id="2147483654" r:id="rId5"/>
    <p:sldLayoutId id="2147483659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jpeg"/><Relationship Id="rId7" Type="http://schemas.openxmlformats.org/officeDocument/2006/relationships/image" Target="../media/image59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TWbABKVsJVw" TargetMode="External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ctrTitle" idx="4294967295"/>
          </p:nvPr>
        </p:nvSpPr>
        <p:spPr>
          <a:xfrm>
            <a:off x="1020763" y="50800"/>
            <a:ext cx="8507412" cy="1787525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88">
                <a:sym typeface="Arial"/>
              </a:rPr>
              <a:t>Geleedpotigen en Gewervelden</a:t>
            </a:r>
          </a:p>
        </p:txBody>
      </p:sp>
      <p:pic>
        <p:nvPicPr>
          <p:cNvPr id="1026" name="Picture 2" descr="A US soldier holds up a huge Jungle Centipede during the Vietnam War,  circa. 1967 : OldSchoolCool">
            <a:extLst>
              <a:ext uri="{FF2B5EF4-FFF2-40B4-BE49-F238E27FC236}">
                <a16:creationId xmlns:a16="http://schemas.microsoft.com/office/drawing/2014/main" id="{F868B279-5633-45D7-9F9A-1687E1B71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88" y="2081808"/>
            <a:ext cx="5256584" cy="507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 idx="4294967295"/>
          </p:nvPr>
        </p:nvSpPr>
        <p:spPr>
          <a:xfrm>
            <a:off x="399480" y="209600"/>
            <a:ext cx="9015413" cy="1243013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88" dirty="0" err="1">
                <a:sym typeface="Arial"/>
              </a:rPr>
              <a:t>Gewervelden</a:t>
            </a:r>
            <a:endParaRPr lang="en-US" sz="4888" dirty="0">
              <a:sym typeface="Arial"/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831528" y="1865784"/>
            <a:ext cx="72205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000" kern="0" dirty="0" err="1">
                <a:latin typeface="Arial"/>
                <a:ea typeface="Arial"/>
                <a:cs typeface="Arial"/>
                <a:sym typeface="Arial"/>
              </a:rPr>
              <a:t>Vissen</a:t>
            </a:r>
            <a:endParaRPr lang="en-US" sz="4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000" kern="0" dirty="0" err="1">
                <a:latin typeface="Arial"/>
                <a:ea typeface="Arial"/>
                <a:cs typeface="Arial"/>
                <a:sym typeface="Arial"/>
              </a:rPr>
              <a:t>Amfibieën</a:t>
            </a:r>
            <a:endParaRPr lang="en-US" sz="4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000" kern="0" dirty="0" err="1">
                <a:latin typeface="Arial"/>
                <a:ea typeface="Arial"/>
                <a:cs typeface="Arial"/>
                <a:sym typeface="Arial"/>
              </a:rPr>
              <a:t>Reptielen</a:t>
            </a:r>
            <a:endParaRPr lang="en-US" sz="4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000" kern="0" dirty="0" err="1">
                <a:latin typeface="Arial"/>
                <a:ea typeface="Arial"/>
                <a:cs typeface="Arial"/>
                <a:sym typeface="Arial"/>
              </a:rPr>
              <a:t>Vogels</a:t>
            </a:r>
            <a:endParaRPr lang="en-US" sz="4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000" kern="0" dirty="0" err="1">
                <a:latin typeface="Arial"/>
                <a:ea typeface="Arial"/>
                <a:cs typeface="Arial"/>
                <a:sym typeface="Arial"/>
              </a:rPr>
              <a:t>Zoogdieren</a:t>
            </a:r>
            <a:endParaRPr lang="en-US" sz="4000" kern="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398588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>
                <a:sym typeface="Arial"/>
              </a:rPr>
              <a:t>Gewervelden</a:t>
            </a:r>
            <a:br>
              <a:rPr lang="en-US" sz="2666">
                <a:sym typeface="Arial"/>
              </a:rPr>
            </a:br>
            <a:r>
              <a:rPr lang="en-US" sz="4888">
                <a:sym typeface="Arial"/>
              </a:rPr>
              <a:t>Vissen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4294967295"/>
          </p:nvPr>
        </p:nvSpPr>
        <p:spPr>
          <a:xfrm>
            <a:off x="609600" y="1828800"/>
            <a:ext cx="9017000" cy="5003800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577" eaLnBrk="1" fontAlgn="auto" hangingPunct="1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huid bedekt met schubben en slijm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koudbloedig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ademhaling met kieuwen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voortplanting: eieren zonder schaal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milieu: onder water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bv snoek, haai</a:t>
            </a:r>
          </a:p>
          <a:p>
            <a:pPr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defRPr/>
            </a:pPr>
            <a:endParaRPr sz="3555"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6" descr="strange-animals-you-didnt-know-2-10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3738563"/>
            <a:ext cx="4392613" cy="3289300"/>
          </a:xfrm>
          <a:prstGeom prst="rect">
            <a:avLst/>
          </a:prstGeom>
          <a:noFill/>
        </p:spPr>
      </p:pic>
      <p:pic>
        <p:nvPicPr>
          <p:cNvPr id="40968" name="Picture 8" descr="52238_or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8563" y="354013"/>
            <a:ext cx="4849812" cy="3330575"/>
          </a:xfrm>
          <a:prstGeom prst="rect">
            <a:avLst/>
          </a:prstGeom>
          <a:noFill/>
        </p:spPr>
      </p:pic>
      <p:pic>
        <p:nvPicPr>
          <p:cNvPr id="40970" name="Picture 10" descr="goblin-shar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" y="496888"/>
            <a:ext cx="4106863" cy="3081337"/>
          </a:xfrm>
          <a:prstGeom prst="rect">
            <a:avLst/>
          </a:prstGeom>
          <a:noFill/>
        </p:spPr>
      </p:pic>
      <p:pic>
        <p:nvPicPr>
          <p:cNvPr id="40972" name="Picture 12" descr="Lionfish-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5538" y="3990975"/>
            <a:ext cx="5021262" cy="32464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398588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>
                <a:sym typeface="Arial"/>
              </a:rPr>
              <a:t>Gewervelden</a:t>
            </a:r>
            <a:br>
              <a:rPr lang="en-US" sz="2666">
                <a:sym typeface="Arial"/>
              </a:rPr>
            </a:br>
            <a:r>
              <a:rPr lang="en-US" sz="4888">
                <a:sym typeface="Arial"/>
              </a:rPr>
              <a:t>Amfibieën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541338" y="2179638"/>
            <a:ext cx="8672512" cy="41338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/>
          <a:lstStyle/>
          <a:p>
            <a:pPr marL="381000" indent="-220133" fontAlgn="auto">
              <a:lnSpc>
                <a:spcPct val="1597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huid bedekt met slijm</a:t>
            </a:r>
          </a:p>
          <a:p>
            <a:pPr marL="381000" indent="-220133" fontAlgn="auto">
              <a:lnSpc>
                <a:spcPct val="119791"/>
              </a:lnSpc>
              <a:spcBef>
                <a:spcPts val="1198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koudbloedig</a:t>
            </a:r>
          </a:p>
          <a:p>
            <a:pPr marL="381000" indent="-220133" fontAlgn="auto">
              <a:lnSpc>
                <a:spcPct val="119791"/>
              </a:lnSpc>
              <a:spcBef>
                <a:spcPts val="1198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ademhaling eerst met kieuwen en huid,</a:t>
            </a:r>
          </a:p>
          <a:p>
            <a:pPr marL="381000" indent="-220133" fontAlgn="auto">
              <a:lnSpc>
                <a:spcPct val="119791"/>
              </a:lnSpc>
              <a:spcBef>
                <a:spcPts val="1198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later met longen en huid</a:t>
            </a:r>
          </a:p>
          <a:p>
            <a:pPr marL="381000" indent="-220133" fontAlgn="auto">
              <a:lnSpc>
                <a:spcPct val="119791"/>
              </a:lnSpc>
              <a:spcBef>
                <a:spcPts val="1198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voortplanting: eieren zonder schaal</a:t>
            </a:r>
          </a:p>
          <a:p>
            <a:pPr marL="381000" indent="-220133" fontAlgn="auto">
              <a:lnSpc>
                <a:spcPct val="119791"/>
              </a:lnSpc>
              <a:spcBef>
                <a:spcPts val="1198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milieu: in het water en op land</a:t>
            </a:r>
          </a:p>
          <a:p>
            <a:pPr marL="381000" indent="-220133" fontAlgn="auto">
              <a:lnSpc>
                <a:spcPct val="119791"/>
              </a:lnSpc>
              <a:spcBef>
                <a:spcPts val="1198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2666" kern="0">
                <a:latin typeface="Arial"/>
                <a:ea typeface="Arial"/>
                <a:cs typeface="Arial"/>
                <a:sym typeface="Arial"/>
              </a:rPr>
              <a:t>bv kikker, salamander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4" name="Picture 8" descr="Vuursalamander-shutter-6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2663" y="334963"/>
            <a:ext cx="5080000" cy="2967037"/>
          </a:xfrm>
          <a:prstGeom prst="rect">
            <a:avLst/>
          </a:prstGeom>
          <a:noFill/>
        </p:spPr>
      </p:pic>
      <p:pic>
        <p:nvPicPr>
          <p:cNvPr id="45066" name="Picture 10" descr="Frog-Wallpaper-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388" y="496888"/>
            <a:ext cx="3503612" cy="2627312"/>
          </a:xfrm>
          <a:prstGeom prst="rect">
            <a:avLst/>
          </a:prstGeom>
          <a:noFill/>
        </p:spPr>
      </p:pic>
      <p:pic>
        <p:nvPicPr>
          <p:cNvPr id="45070" name="Picture 14" descr="cane-to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" y="3702050"/>
            <a:ext cx="4321175" cy="3241675"/>
          </a:xfrm>
          <a:prstGeom prst="rect">
            <a:avLst/>
          </a:prstGeom>
          <a:noFill/>
        </p:spPr>
      </p:pic>
      <p:pic>
        <p:nvPicPr>
          <p:cNvPr id="45072" name="Picture 16" descr="tumblr_mt2myriWHV1rhb9f5o4_r1_5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8032" y="3521968"/>
            <a:ext cx="4402138" cy="3302000"/>
          </a:xfrm>
          <a:prstGeom prst="rect">
            <a:avLst/>
          </a:prstGeom>
          <a:noFill/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365808" y="6891536"/>
            <a:ext cx="288254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dirty="0"/>
              <a:t>Wormsalamander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398588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>
                <a:sym typeface="Arial"/>
              </a:rPr>
              <a:t>Gewervelden</a:t>
            </a:r>
            <a:br>
              <a:rPr lang="en-US" sz="2666">
                <a:sym typeface="Arial"/>
              </a:rPr>
            </a:br>
            <a:r>
              <a:rPr lang="en-US" sz="4888">
                <a:sym typeface="Arial"/>
              </a:rPr>
              <a:t>Reptielen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body" idx="4294967295"/>
          </p:nvPr>
        </p:nvSpPr>
        <p:spPr>
          <a:xfrm>
            <a:off x="461963" y="2339975"/>
            <a:ext cx="9015412" cy="5003800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577" eaLnBrk="1" fontAlgn="auto" hangingPunct="1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huid bedekt met droge schubben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koudbloedig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ademhaling met longen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voortplanting: eieren met leerachtige schaal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bv. Slang krokodil, schildpad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milieu:op het land en in water</a:t>
            </a:r>
          </a:p>
          <a:p>
            <a:pPr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defRPr/>
            </a:pPr>
            <a:endParaRPr sz="3555"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8" name="Picture 6" descr="Big_crocodile_in_O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025" y="496888"/>
            <a:ext cx="4248150" cy="3186112"/>
          </a:xfrm>
          <a:prstGeom prst="rect">
            <a:avLst/>
          </a:prstGeom>
          <a:noFill/>
        </p:spPr>
      </p:pic>
      <p:pic>
        <p:nvPicPr>
          <p:cNvPr id="49160" name="Picture 8" descr="Green_turtle_swimming_in_Kona_May_20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5538" y="496888"/>
            <a:ext cx="4392612" cy="3294062"/>
          </a:xfrm>
          <a:prstGeom prst="rect">
            <a:avLst/>
          </a:prstGeom>
          <a:noFill/>
        </p:spPr>
      </p:pic>
      <p:pic>
        <p:nvPicPr>
          <p:cNvPr id="49162" name="Picture 10" descr="o-SNAKES-faceboo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8" y="3881438"/>
            <a:ext cx="5327650" cy="2665412"/>
          </a:xfrm>
          <a:prstGeom prst="rect">
            <a:avLst/>
          </a:prstGeom>
          <a:noFill/>
        </p:spPr>
      </p:pic>
      <p:pic>
        <p:nvPicPr>
          <p:cNvPr id="49164" name="Picture 12" descr="50315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7700" y="4241800"/>
            <a:ext cx="4103688" cy="2565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398588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>
                <a:sym typeface="Arial"/>
              </a:rPr>
              <a:t>Gewervelden</a:t>
            </a:r>
            <a:br>
              <a:rPr lang="en-US" sz="2666">
                <a:sym typeface="Arial"/>
              </a:rPr>
            </a:br>
            <a:r>
              <a:rPr lang="en-US" sz="4888">
                <a:sym typeface="Arial"/>
              </a:rPr>
              <a:t>Vogels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4294967295"/>
          </p:nvPr>
        </p:nvSpPr>
        <p:spPr>
          <a:xfrm>
            <a:off x="541338" y="2260600"/>
            <a:ext cx="9015412" cy="5003800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577" eaLnBrk="1" fontAlgn="auto" hangingPunct="1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huid bedekt met veren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warmbloedig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ademhaling met longen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voortplanting: eieren met kalkschaal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milieu: voornamelijk in de lucht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bv. Mus, specht</a:t>
            </a:r>
          </a:p>
          <a:p>
            <a:pPr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defRPr/>
            </a:pPr>
            <a:endParaRPr sz="3555"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6" name="Picture 8" descr="Brown-Kiwi-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738" y="3594100"/>
            <a:ext cx="5303837" cy="3314700"/>
          </a:xfrm>
          <a:prstGeom prst="rect">
            <a:avLst/>
          </a:prstGeom>
          <a:noFill/>
        </p:spPr>
      </p:pic>
      <p:pic>
        <p:nvPicPr>
          <p:cNvPr id="53258" name="Picture 10" descr="562_1_mg_3327_bald_eagle_homer_alask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125" y="138113"/>
            <a:ext cx="4833938" cy="3311525"/>
          </a:xfrm>
          <a:prstGeom prst="rect">
            <a:avLst/>
          </a:prstGeom>
          <a:noFill/>
        </p:spPr>
      </p:pic>
      <p:pic>
        <p:nvPicPr>
          <p:cNvPr id="53260" name="Picture 12" descr="emperor-penguin-divers-nicklen_60592_990x74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150" y="3881438"/>
            <a:ext cx="4032250" cy="3021012"/>
          </a:xfrm>
          <a:prstGeom prst="rect">
            <a:avLst/>
          </a:prstGeom>
          <a:noFill/>
        </p:spPr>
      </p:pic>
      <p:pic>
        <p:nvPicPr>
          <p:cNvPr id="53262" name="Picture 14" descr="Love-birds-Parro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0000" y="138113"/>
            <a:ext cx="4608513" cy="30527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398588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66" dirty="0" err="1">
                <a:sym typeface="Arial"/>
              </a:rPr>
              <a:t>Gewervelden</a:t>
            </a:r>
            <a:br>
              <a:rPr lang="en-US" sz="2666" dirty="0">
                <a:sym typeface="Arial"/>
              </a:rPr>
            </a:br>
            <a:r>
              <a:rPr lang="en-US" sz="4888" dirty="0" err="1">
                <a:sym typeface="Arial"/>
              </a:rPr>
              <a:t>Zoogdieren</a:t>
            </a:r>
            <a:endParaRPr lang="en-US" sz="4888" dirty="0">
              <a:sym typeface="Arial"/>
            </a:endParaRPr>
          </a:p>
        </p:txBody>
      </p:sp>
      <p:sp>
        <p:nvSpPr>
          <p:cNvPr id="181" name="Shape 181"/>
          <p:cNvSpPr txBox="1">
            <a:spLocks noGrp="1"/>
          </p:cNvSpPr>
          <p:nvPr>
            <p:ph type="body" idx="4294967295"/>
          </p:nvPr>
        </p:nvSpPr>
        <p:spPr>
          <a:xfrm>
            <a:off x="622300" y="2179638"/>
            <a:ext cx="9015413" cy="5003800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577" eaLnBrk="1" fontAlgn="auto" hangingPunct="1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 dirty="0" err="1">
                <a:sym typeface="Arial"/>
              </a:rPr>
              <a:t>huid</a:t>
            </a:r>
            <a:r>
              <a:rPr lang="en-US" sz="3555" dirty="0">
                <a:sym typeface="Arial"/>
              </a:rPr>
              <a:t> </a:t>
            </a:r>
            <a:r>
              <a:rPr lang="en-US" sz="3555" dirty="0" err="1">
                <a:sym typeface="Arial"/>
              </a:rPr>
              <a:t>bedekt</a:t>
            </a:r>
            <a:r>
              <a:rPr lang="en-US" sz="3555" dirty="0">
                <a:sym typeface="Arial"/>
              </a:rPr>
              <a:t> met </a:t>
            </a:r>
            <a:r>
              <a:rPr lang="en-US" sz="3555" dirty="0" err="1">
                <a:sym typeface="Arial"/>
              </a:rPr>
              <a:t>haren</a:t>
            </a:r>
            <a:r>
              <a:rPr lang="en-US" sz="3555" dirty="0">
                <a:sym typeface="Arial"/>
              </a:rPr>
              <a:t> (</a:t>
            </a:r>
            <a:r>
              <a:rPr lang="en-US" sz="3555" dirty="0" err="1">
                <a:sym typeface="Arial"/>
              </a:rPr>
              <a:t>vacht</a:t>
            </a:r>
            <a:r>
              <a:rPr lang="en-US" sz="3555" dirty="0">
                <a:sym typeface="Arial"/>
              </a:rPr>
              <a:t>)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 dirty="0" err="1">
                <a:sym typeface="Arial"/>
              </a:rPr>
              <a:t>warmbloedig</a:t>
            </a:r>
            <a:endParaRPr lang="en-US" sz="3555" dirty="0">
              <a:sym typeface="Arial"/>
            </a:endParaRP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 dirty="0" err="1">
                <a:sym typeface="Arial"/>
              </a:rPr>
              <a:t>ademhaling</a:t>
            </a:r>
            <a:r>
              <a:rPr lang="en-US" sz="3555" dirty="0">
                <a:sym typeface="Arial"/>
              </a:rPr>
              <a:t> met </a:t>
            </a:r>
            <a:r>
              <a:rPr lang="en-US" sz="3555" dirty="0" err="1">
                <a:sym typeface="Arial"/>
              </a:rPr>
              <a:t>longen</a:t>
            </a:r>
            <a:endParaRPr lang="en-US" sz="3555" dirty="0">
              <a:sym typeface="Arial"/>
            </a:endParaRP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 dirty="0" err="1">
                <a:sym typeface="Arial"/>
              </a:rPr>
              <a:t>voortplanting</a:t>
            </a:r>
            <a:r>
              <a:rPr lang="en-US" sz="3555" dirty="0">
                <a:sym typeface="Arial"/>
              </a:rPr>
              <a:t>: </a:t>
            </a:r>
            <a:r>
              <a:rPr lang="en-US" sz="3555" dirty="0" err="1">
                <a:sym typeface="Arial"/>
              </a:rPr>
              <a:t>levendbarend</a:t>
            </a:r>
            <a:endParaRPr lang="en-US" sz="3555" dirty="0">
              <a:sym typeface="Arial"/>
            </a:endParaRP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 dirty="0">
                <a:sym typeface="Arial"/>
              </a:rPr>
              <a:t>milieu: </a:t>
            </a:r>
            <a:r>
              <a:rPr lang="en-US" sz="3555" dirty="0" err="1">
                <a:sym typeface="Arial"/>
              </a:rPr>
              <a:t>Voornamelijk</a:t>
            </a:r>
            <a:r>
              <a:rPr lang="en-US" sz="3555" dirty="0">
                <a:sym typeface="Arial"/>
              </a:rPr>
              <a:t> op het land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 dirty="0" err="1">
                <a:sym typeface="Arial"/>
              </a:rPr>
              <a:t>bv</a:t>
            </a:r>
            <a:r>
              <a:rPr lang="en-US" sz="3555" dirty="0">
                <a:sym typeface="Arial"/>
              </a:rPr>
              <a:t>. Wolf </a:t>
            </a:r>
            <a:r>
              <a:rPr lang="en-US" sz="3555" dirty="0" err="1">
                <a:sym typeface="Arial"/>
              </a:rPr>
              <a:t>olifant</a:t>
            </a:r>
            <a:r>
              <a:rPr lang="en-US" sz="3555" dirty="0">
                <a:sym typeface="Arial"/>
              </a:rPr>
              <a:t> </a:t>
            </a:r>
            <a:r>
              <a:rPr lang="en-US" sz="3555" dirty="0" err="1">
                <a:sym typeface="Arial"/>
              </a:rPr>
              <a:t>mens</a:t>
            </a:r>
            <a:endParaRPr lang="en-US" sz="3555" dirty="0">
              <a:sym typeface="Arial"/>
            </a:endParaRPr>
          </a:p>
          <a:p>
            <a:pPr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defRPr/>
            </a:pPr>
            <a:endParaRPr sz="3555" dirty="0"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2" name="Picture 8" descr="baboon-baby-yuri-pere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138113"/>
            <a:ext cx="2833688" cy="4251325"/>
          </a:xfrm>
          <a:prstGeom prst="rect">
            <a:avLst/>
          </a:prstGeom>
          <a:noFill/>
        </p:spPr>
      </p:pic>
      <p:pic>
        <p:nvPicPr>
          <p:cNvPr id="57360" name="Picture 16" descr="5713933608_535a01c634_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9275" y="354013"/>
            <a:ext cx="5092700" cy="3635375"/>
          </a:xfrm>
          <a:prstGeom prst="rect">
            <a:avLst/>
          </a:prstGeom>
          <a:noFill/>
        </p:spPr>
      </p:pic>
      <p:pic>
        <p:nvPicPr>
          <p:cNvPr id="57362" name="Picture 18" descr="african-elephant_435_990x74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2663" y="4097338"/>
            <a:ext cx="4422775" cy="3317875"/>
          </a:xfrm>
          <a:prstGeom prst="rect">
            <a:avLst/>
          </a:prstGeom>
          <a:noFill/>
        </p:spPr>
      </p:pic>
      <p:pic>
        <p:nvPicPr>
          <p:cNvPr id="57364" name="Picture 20" descr="grumpy-cat-no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025" y="4503738"/>
            <a:ext cx="3600450" cy="28114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bat-and-mo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3738" y="3594100"/>
            <a:ext cx="5040312" cy="3589338"/>
          </a:xfrm>
          <a:prstGeom prst="rect">
            <a:avLst/>
          </a:prstGeom>
          <a:noFill/>
        </p:spPr>
      </p:pic>
      <p:pic>
        <p:nvPicPr>
          <p:cNvPr id="62469" name="Picture 5" descr="platypu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3017838"/>
            <a:ext cx="3822700" cy="2551112"/>
          </a:xfrm>
          <a:prstGeom prst="rect">
            <a:avLst/>
          </a:prstGeom>
          <a:noFill/>
        </p:spPr>
      </p:pic>
      <p:pic>
        <p:nvPicPr>
          <p:cNvPr id="62470" name="Picture 6" descr="duck-billed-platypus-facts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8" y="5394325"/>
            <a:ext cx="3024187" cy="1854200"/>
          </a:xfrm>
          <a:prstGeom prst="rect">
            <a:avLst/>
          </a:prstGeom>
          <a:noFill/>
        </p:spPr>
      </p:pic>
      <p:pic>
        <p:nvPicPr>
          <p:cNvPr id="62472" name="Picture 8" descr="Orca-orca-whales-35737385-2880-18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150" y="209550"/>
            <a:ext cx="4203700" cy="2627313"/>
          </a:xfrm>
          <a:prstGeom prst="rect">
            <a:avLst/>
          </a:prstGeom>
          <a:noFill/>
        </p:spPr>
      </p:pic>
      <p:pic>
        <p:nvPicPr>
          <p:cNvPr id="62474" name="Picture 10" descr="MID_232820_Paul_Nicklen_NAtional_GEographic_Stock_WWF_Canad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3738" y="138113"/>
            <a:ext cx="4968875" cy="2981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244600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88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ym typeface="Arial"/>
              </a:rPr>
              <a:t>Inhoud</a:t>
            </a:r>
            <a:r>
              <a:rPr lang="en-US" sz="4800" dirty="0">
                <a:sym typeface="Arial"/>
              </a:rPr>
              <a:t>  </a:t>
            </a:r>
            <a:r>
              <a:rPr lang="en-US" sz="4800" b="1" dirty="0" err="1">
                <a:sym typeface="Arial"/>
              </a:rPr>
              <a:t>Geleedpotigen</a:t>
            </a:r>
            <a:r>
              <a:rPr lang="en-US" sz="4800" dirty="0">
                <a:sym typeface="Arial"/>
              </a:rPr>
              <a:t>:</a:t>
            </a:r>
            <a:br>
              <a:rPr lang="en-US" sz="5400" dirty="0">
                <a:sym typeface="Arial"/>
              </a:rPr>
            </a:br>
            <a:endParaRPr lang="en-US" sz="4888" dirty="0">
              <a:sym typeface="Arial"/>
            </a:endParaRPr>
          </a:p>
        </p:txBody>
      </p:sp>
      <p:sp>
        <p:nvSpPr>
          <p:cNvPr id="27" name="Shape 27"/>
          <p:cNvSpPr txBox="1"/>
          <p:nvPr/>
        </p:nvSpPr>
        <p:spPr>
          <a:xfrm>
            <a:off x="701675" y="1700213"/>
            <a:ext cx="8993188" cy="634365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/>
          <a:lstStyle/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400" kern="0" dirty="0" err="1">
                <a:latin typeface="Arial"/>
                <a:ea typeface="Arial"/>
                <a:cs typeface="Arial"/>
                <a:sym typeface="Arial"/>
              </a:rPr>
              <a:t>Veelpotigen</a:t>
            </a:r>
            <a:endParaRPr lang="en-US" sz="44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400" kern="0" dirty="0" err="1">
                <a:latin typeface="Arial"/>
                <a:ea typeface="Arial"/>
                <a:cs typeface="Arial"/>
                <a:sym typeface="Arial"/>
              </a:rPr>
              <a:t>Kreeftachtigen</a:t>
            </a:r>
            <a:endParaRPr lang="en-US" sz="44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400" kern="0" dirty="0" err="1">
                <a:latin typeface="Arial"/>
                <a:ea typeface="Arial"/>
                <a:cs typeface="Arial"/>
                <a:sym typeface="Arial"/>
              </a:rPr>
              <a:t>Spinachtigen</a:t>
            </a:r>
            <a:endParaRPr lang="en-US" sz="44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4400" kern="0" dirty="0" err="1">
                <a:latin typeface="Arial"/>
                <a:ea typeface="Arial"/>
                <a:cs typeface="Arial"/>
                <a:sym typeface="Arial"/>
              </a:rPr>
              <a:t>Insecten</a:t>
            </a:r>
            <a:endParaRPr lang="en-US" sz="4400" kern="0" dirty="0">
              <a:latin typeface="Arial"/>
              <a:ea typeface="Arial"/>
              <a:cs typeface="Arial"/>
              <a:sym typeface="Arial"/>
            </a:endParaRPr>
          </a:p>
          <a:p>
            <a:pPr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defRPr/>
            </a:pPr>
            <a:endParaRPr sz="2000" kern="0" dirty="0">
              <a:latin typeface="Arial"/>
              <a:ea typeface="Arial"/>
              <a:cs typeface="Arial"/>
              <a:sym typeface="Arial"/>
            </a:endParaRPr>
          </a:p>
          <a:p>
            <a:pPr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defRPr/>
            </a:pPr>
            <a:endParaRPr sz="2000" kern="0" dirty="0">
              <a:latin typeface="Arial"/>
              <a:ea typeface="Arial"/>
              <a:cs typeface="Arial"/>
              <a:sym typeface="Arial"/>
            </a:endParaRPr>
          </a:p>
          <a:p>
            <a:pPr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defRPr/>
            </a:pPr>
            <a:endParaRPr sz="2000" kern="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Shape 3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0138" y="3090863"/>
            <a:ext cx="4975225" cy="423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Shape 38"/>
          <p:cNvSpPr txBox="1">
            <a:spLocks noGrp="1"/>
          </p:cNvSpPr>
          <p:nvPr>
            <p:ph type="title" idx="4294967295"/>
          </p:nvPr>
        </p:nvSpPr>
        <p:spPr>
          <a:xfrm>
            <a:off x="622300" y="50800"/>
            <a:ext cx="9015413" cy="1244600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79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 err="1">
                <a:sym typeface="Arial"/>
              </a:rPr>
              <a:t>Geleedpotigen</a:t>
            </a:r>
            <a:br>
              <a:rPr lang="en-US" sz="1333" dirty="0">
                <a:sym typeface="Arial"/>
              </a:rPr>
            </a:br>
            <a:r>
              <a:rPr lang="en-US" sz="4444" dirty="0" err="1">
                <a:sym typeface="Arial"/>
              </a:rPr>
              <a:t>Veelpotigen</a:t>
            </a:r>
            <a:endParaRPr lang="en-US" sz="4444" dirty="0">
              <a:sym typeface="Arial"/>
            </a:endParaRPr>
          </a:p>
        </p:txBody>
      </p:sp>
      <p:sp>
        <p:nvSpPr>
          <p:cNvPr id="39" name="Shape 39"/>
          <p:cNvSpPr txBox="1">
            <a:spLocks noGrp="1"/>
          </p:cNvSpPr>
          <p:nvPr>
            <p:ph type="body" idx="4294967295"/>
          </p:nvPr>
        </p:nvSpPr>
        <p:spPr>
          <a:xfrm>
            <a:off x="622300" y="1220788"/>
            <a:ext cx="9015413" cy="1925637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577" eaLnBrk="1" fontAlgn="auto" hangingPunct="1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Lichaam volledig opgebouwd uit segmenten. (stukjes)</a:t>
            </a:r>
          </a:p>
          <a:p>
            <a:pPr marL="381000" indent="-276577" eaLnBrk="1" fontAlgn="auto" hangingPunct="1">
              <a:lnSpc>
                <a:spcPct val="119921"/>
              </a:lnSpc>
              <a:spcBef>
                <a:spcPts val="635"/>
              </a:spcBef>
              <a:spcAft>
                <a:spcPts val="0"/>
              </a:spcAft>
              <a:buClr>
                <a:srgbClr val="000000"/>
              </a:buClr>
              <a:buSzPct val="98765"/>
              <a:buFont typeface="Arial"/>
              <a:buChar char="●"/>
              <a:defRPr/>
            </a:pPr>
            <a:r>
              <a:rPr lang="en-US" sz="3555">
                <a:sym typeface="Arial"/>
              </a:rPr>
              <a:t>2 poten (1 paar) per segment.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41" y="4217390"/>
            <a:ext cx="4099495" cy="272104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09" y="338594"/>
            <a:ext cx="3731872" cy="3439542"/>
          </a:xfrm>
          <a:prstGeom prst="rect">
            <a:avLst/>
          </a:prstGeom>
        </p:spPr>
      </p:pic>
      <p:pic>
        <p:nvPicPr>
          <p:cNvPr id="2050" name="Picture 2" descr="Scolopendra dehanni Vietnam Giant Centipede (L) £29.99">
            <a:extLst>
              <a:ext uri="{FF2B5EF4-FFF2-40B4-BE49-F238E27FC236}">
                <a16:creationId xmlns:a16="http://schemas.microsoft.com/office/drawing/2014/main" id="{EC9228F2-2CF9-41F5-A642-6338A578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6" y="212601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ewone steenloper Lithobius forficatus | Nederlands Soortenregister">
            <a:extLst>
              <a:ext uri="{FF2B5EF4-FFF2-40B4-BE49-F238E27FC236}">
                <a16:creationId xmlns:a16="http://schemas.microsoft.com/office/drawing/2014/main" id="{B7B75837-EEEE-4DA8-9BC3-45A7008CD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8" y="4141137"/>
            <a:ext cx="5112568" cy="32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5403850" cy="1244600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64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55">
                <a:sym typeface="Arial"/>
              </a:rPr>
              <a:t>Geleedpotigen</a:t>
            </a:r>
            <a:br>
              <a:rPr lang="en-US" sz="1555">
                <a:sym typeface="Arial"/>
              </a:rPr>
            </a:br>
            <a:r>
              <a:rPr lang="en-US" sz="3999">
                <a:sym typeface="Arial"/>
              </a:rPr>
              <a:t>Kreeftachtigen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4294967295"/>
          </p:nvPr>
        </p:nvSpPr>
        <p:spPr>
          <a:xfrm>
            <a:off x="274638" y="1600200"/>
            <a:ext cx="4124325" cy="725488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225" eaLnBrk="1" hangingPunct="1">
              <a:lnSpc>
                <a:spcPct val="120000"/>
              </a:lnSpc>
              <a:buClr>
                <a:srgbClr val="000000"/>
              </a:buClr>
              <a:buSzPct val="99000"/>
              <a:buFont typeface="Arial" charset="0"/>
              <a:buChar char="●"/>
            </a:pPr>
            <a:r>
              <a:rPr lang="en-US" sz="2000" dirty="0">
                <a:latin typeface="Arial" charset="0"/>
                <a:cs typeface="Arial" charset="0"/>
              </a:rPr>
              <a:t>10 tot 14 </a:t>
            </a:r>
            <a:r>
              <a:rPr lang="en-US" sz="2000" dirty="0" err="1">
                <a:latin typeface="Arial" charset="0"/>
                <a:cs typeface="Arial" charset="0"/>
              </a:rPr>
              <a:t>poten</a:t>
            </a:r>
            <a:endParaRPr lang="en-US" sz="2000" dirty="0">
              <a:latin typeface="Arial" charset="0"/>
              <a:cs typeface="Arial" charset="0"/>
            </a:endParaRPr>
          </a:p>
          <a:p>
            <a:pPr marL="381000" indent="-276225" eaLnBrk="1" hangingPunct="1">
              <a:lnSpc>
                <a:spcPct val="120000"/>
              </a:lnSpc>
              <a:buClr>
                <a:srgbClr val="000000"/>
              </a:buClr>
              <a:buSzPct val="99000"/>
              <a:buFont typeface="Arial" charset="0"/>
              <a:buChar char="●"/>
            </a:pPr>
            <a:r>
              <a:rPr lang="en-US" sz="2000" dirty="0">
                <a:latin typeface="Arial" charset="0"/>
                <a:cs typeface="Arial" charset="0"/>
              </a:rPr>
              <a:t>2-zijdig </a:t>
            </a:r>
            <a:r>
              <a:rPr lang="en-US" sz="2000" dirty="0" err="1">
                <a:latin typeface="Arial" charset="0"/>
                <a:cs typeface="Arial" charset="0"/>
              </a:rPr>
              <a:t>symmetrisch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</a:p>
          <a:p>
            <a:pPr marL="381000" indent="-276225" eaLnBrk="1" hangingPunct="1">
              <a:lnSpc>
                <a:spcPct val="120000"/>
              </a:lnSpc>
              <a:spcBef>
                <a:spcPts val="638"/>
              </a:spcBef>
            </a:pPr>
            <a:endParaRPr lang="nl-NL" sz="2000" dirty="0">
              <a:latin typeface="Arial" charset="0"/>
              <a:cs typeface="Arial" charset="0"/>
            </a:endParaRPr>
          </a:p>
        </p:txBody>
      </p:sp>
      <p:pic>
        <p:nvPicPr>
          <p:cNvPr id="24580" name="Shape 7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638" y="4846638"/>
            <a:ext cx="28575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Shape 7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4016" y="4579836"/>
            <a:ext cx="4010025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8427320" y="3799540"/>
            <a:ext cx="1366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/>
              <a:t>Kokosnootkrab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71488" y="44577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Pissebed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584056" y="6546304"/>
            <a:ext cx="657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/>
              <a:t>Kreeft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138" y="1552143"/>
            <a:ext cx="3300350" cy="2652527"/>
          </a:xfrm>
          <a:prstGeom prst="rect">
            <a:avLst/>
          </a:prstGeom>
        </p:spPr>
      </p:pic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221183" y="4204670"/>
            <a:ext cx="10599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/>
              <a:t>Degenkrab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425" y="1137297"/>
            <a:ext cx="3529575" cy="264718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Shape 8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456" y="721123"/>
            <a:ext cx="5651500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Shape 84"/>
          <p:cNvSpPr txBox="1">
            <a:spLocks noChangeArrowheads="1"/>
          </p:cNvSpPr>
          <p:nvPr/>
        </p:nvSpPr>
        <p:spPr bwMode="auto">
          <a:xfrm>
            <a:off x="3279800" y="54968"/>
            <a:ext cx="3632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>
              <a:lnSpc>
                <a:spcPct val="120000"/>
              </a:lnSpc>
            </a:pP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Reuzenpissebed</a:t>
            </a:r>
            <a:r>
              <a:rPr lang="en-US" sz="3200" dirty="0"/>
              <a:t> </a:t>
            </a:r>
          </a:p>
        </p:txBody>
      </p:sp>
      <p:pic>
        <p:nvPicPr>
          <p:cNvPr id="26630" name="Picture 6" descr="266px-Giant_isopo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5763" y="496888"/>
            <a:ext cx="2533650" cy="3028950"/>
          </a:xfrm>
          <a:prstGeom prst="rect">
            <a:avLst/>
          </a:prstGeom>
          <a:noFill/>
        </p:spPr>
      </p:pic>
      <p:pic>
        <p:nvPicPr>
          <p:cNvPr id="26632" name="Picture 8" descr="ZBf3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025" y="4314825"/>
            <a:ext cx="3625850" cy="2719388"/>
          </a:xfrm>
          <a:prstGeom prst="rect">
            <a:avLst/>
          </a:prstGeom>
          <a:noFill/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60" y="4098131"/>
            <a:ext cx="4181475" cy="315277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 idx="4294967295"/>
          </p:nvPr>
        </p:nvSpPr>
        <p:spPr>
          <a:xfrm>
            <a:off x="609600" y="355600"/>
            <a:ext cx="9017000" cy="1244600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fontAlgn="auto" hangingPunct="1">
              <a:lnSpc>
                <a:spcPct val="11964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55">
                <a:sym typeface="Arial"/>
              </a:rPr>
              <a:t>Geleedpotigen</a:t>
            </a:r>
            <a:br>
              <a:rPr lang="en-US" sz="1555">
                <a:sym typeface="Arial"/>
              </a:rPr>
            </a:br>
            <a:r>
              <a:rPr lang="en-US" sz="3999">
                <a:sym typeface="Arial"/>
              </a:rPr>
              <a:t>Spinachtigen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4294967295"/>
          </p:nvPr>
        </p:nvSpPr>
        <p:spPr>
          <a:xfrm>
            <a:off x="542925" y="1722438"/>
            <a:ext cx="6924675" cy="1766887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225" eaLnBrk="1" hangingPunct="1">
              <a:lnSpc>
                <a:spcPct val="120000"/>
              </a:lnSpc>
              <a:buClr>
                <a:srgbClr val="000000"/>
              </a:buClr>
              <a:buSzPct val="99000"/>
              <a:buFont typeface="Wingdings" pitchFamily="2" charset="2"/>
              <a:buChar char="§"/>
            </a:pPr>
            <a:r>
              <a:rPr lang="en-US" sz="3500">
                <a:latin typeface="Arial" charset="0"/>
                <a:cs typeface="Arial" charset="0"/>
              </a:rPr>
              <a:t> 8 poten</a:t>
            </a:r>
          </a:p>
          <a:p>
            <a:pPr marL="381000" indent="-276225" eaLnBrk="1" hangingPunct="1">
              <a:lnSpc>
                <a:spcPct val="120000"/>
              </a:lnSpc>
              <a:spcBef>
                <a:spcPts val="638"/>
              </a:spcBef>
              <a:buClr>
                <a:srgbClr val="000000"/>
              </a:buClr>
              <a:buSzPct val="99000"/>
              <a:buFont typeface="Wingdings" pitchFamily="2" charset="2"/>
              <a:buChar char="§"/>
            </a:pPr>
            <a:r>
              <a:rPr lang="en-US" sz="3500">
                <a:latin typeface="Arial" charset="0"/>
                <a:cs typeface="Arial" charset="0"/>
              </a:rPr>
              <a:t> Geen duidelijke segmenten</a:t>
            </a:r>
          </a:p>
        </p:txBody>
      </p:sp>
      <p:pic>
        <p:nvPicPr>
          <p:cNvPr id="28676" name="Shape 9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138" y="3640138"/>
            <a:ext cx="295275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 descr="1280px-Euscorpius_fg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3738" y="3449638"/>
            <a:ext cx="5064125" cy="3525837"/>
          </a:xfrm>
          <a:prstGeom prst="rect">
            <a:avLst/>
          </a:prstGeom>
          <a:noFill/>
        </p:spPr>
      </p:pic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542925" y="676275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Kruisspin</a:t>
            </a: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4503738" y="7050088"/>
            <a:ext cx="1858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Italiaanse schorpioen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Shape 99"/>
          <p:cNvSpPr txBox="1">
            <a:spLocks noChangeArrowheads="1"/>
          </p:cNvSpPr>
          <p:nvPr/>
        </p:nvSpPr>
        <p:spPr bwMode="auto">
          <a:xfrm>
            <a:off x="6159500" y="3089275"/>
            <a:ext cx="37115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>
              <a:lnSpc>
                <a:spcPct val="120000"/>
              </a:lnSpc>
            </a:pPr>
            <a:r>
              <a:rPr lang="en-US"/>
              <a:t>Zwarte weduwe</a:t>
            </a:r>
          </a:p>
        </p:txBody>
      </p:sp>
      <p:pic>
        <p:nvPicPr>
          <p:cNvPr id="30724" name="Shape 10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25" y="138113"/>
            <a:ext cx="57150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Shape 101"/>
          <p:cNvSpPr txBox="1">
            <a:spLocks noChangeArrowheads="1"/>
          </p:cNvSpPr>
          <p:nvPr/>
        </p:nvSpPr>
        <p:spPr bwMode="auto">
          <a:xfrm>
            <a:off x="184150" y="4170363"/>
            <a:ext cx="25923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>
              <a:lnSpc>
                <a:spcPct val="120000"/>
              </a:lnSpc>
            </a:pPr>
            <a:r>
              <a:rPr lang="en-US"/>
              <a:t>Braziliaanse Zwerfspin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6232525" y="6330950"/>
            <a:ext cx="19288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l-NL"/>
              <a:t>Vijfstreepsschorpioen </a:t>
            </a:r>
          </a:p>
        </p:txBody>
      </p:sp>
      <p:pic>
        <p:nvPicPr>
          <p:cNvPr id="30728" name="Picture 8" descr="Vijfstreepschorpio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2525" y="3954463"/>
            <a:ext cx="3462338" cy="2306637"/>
          </a:xfrm>
          <a:prstGeom prst="rect">
            <a:avLst/>
          </a:prstGeom>
          <a:noFill/>
        </p:spPr>
      </p:pic>
      <p:pic>
        <p:nvPicPr>
          <p:cNvPr id="30730" name="Picture 10" descr="4e04061a99efe67779cc2bcffe6b03eb_medium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9500" y="425450"/>
            <a:ext cx="3810000" cy="2571750"/>
          </a:xfrm>
          <a:prstGeom prst="rect">
            <a:avLst/>
          </a:prstGeom>
          <a:noFill/>
        </p:spPr>
      </p:pic>
      <p:pic>
        <p:nvPicPr>
          <p:cNvPr id="30732" name="Picture 12" descr="Ixodes hexagonu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63875" y="4314825"/>
            <a:ext cx="3019425" cy="2533650"/>
          </a:xfrm>
          <a:prstGeom prst="rect">
            <a:avLst/>
          </a:prstGeom>
          <a:noFill/>
        </p:spPr>
      </p:pic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3063875" y="6834188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Teek</a:t>
            </a:r>
          </a:p>
        </p:txBody>
      </p:sp>
      <p:pic>
        <p:nvPicPr>
          <p:cNvPr id="30736" name="Picture 16" descr="10465d87-0e74-45a2-88e3-42074fdd0d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025" y="4818063"/>
            <a:ext cx="2571750" cy="1951037"/>
          </a:xfrm>
          <a:prstGeom prst="rect">
            <a:avLst/>
          </a:prstGeom>
          <a:noFill/>
        </p:spPr>
      </p:pic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327025" y="6834188"/>
            <a:ext cx="1671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Ogen van een spin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0" y="1001688"/>
            <a:ext cx="4575944" cy="30521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1528" y="209600"/>
            <a:ext cx="8331200" cy="1219199"/>
          </a:xfrm>
        </p:spPr>
        <p:txBody>
          <a:bodyPr/>
          <a:lstStyle/>
          <a:p>
            <a:r>
              <a:rPr lang="nl-NL" dirty="0"/>
              <a:t>Teken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950" y="3954016"/>
            <a:ext cx="4725165" cy="336438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72" y="4516106"/>
            <a:ext cx="1792162" cy="224020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976" y="1016720"/>
            <a:ext cx="4724000" cy="289618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693" y="4209929"/>
            <a:ext cx="2574435" cy="285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51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 idx="4294967295"/>
          </p:nvPr>
        </p:nvSpPr>
        <p:spPr>
          <a:xfrm>
            <a:off x="701675" y="422275"/>
            <a:ext cx="2592388" cy="930275"/>
          </a:xfrm>
          <a:prstGeom prst="rect">
            <a:avLst/>
          </a:prstGeom>
        </p:spPr>
        <p:txBody>
          <a:bodyPr lIns="38100" tIns="38100" rIns="38100" bIns="38100" anchor="ctr"/>
          <a:lstStyle/>
          <a:p>
            <a:pPr algn="ctr" eaLnBrk="1" hangingPunct="1">
              <a:lnSpc>
                <a:spcPct val="120000"/>
              </a:lnSpc>
            </a:pPr>
            <a:r>
              <a:rPr lang="en-US" sz="1300">
                <a:latin typeface="Arial" charset="0"/>
                <a:cs typeface="Arial" charset="0"/>
              </a:rPr>
              <a:t>Geleedpotigen</a:t>
            </a:r>
            <a:br>
              <a:rPr lang="en-US" sz="1300">
                <a:latin typeface="Arial" charset="0"/>
                <a:cs typeface="Arial" charset="0"/>
              </a:rPr>
            </a:br>
            <a:r>
              <a:rPr lang="en-US" sz="3500">
                <a:latin typeface="Arial" charset="0"/>
                <a:cs typeface="Arial" charset="0"/>
              </a:rPr>
              <a:t>Insecten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4294967295"/>
          </p:nvPr>
        </p:nvSpPr>
        <p:spPr>
          <a:xfrm>
            <a:off x="609600" y="1828800"/>
            <a:ext cx="4541838" cy="646113"/>
          </a:xfrm>
          <a:prstGeom prst="rect">
            <a:avLst/>
          </a:prstGeom>
        </p:spPr>
        <p:txBody>
          <a:bodyPr lIns="38100" tIns="38100" rIns="38100" bIns="38100"/>
          <a:lstStyle/>
          <a:p>
            <a:pPr marL="381000" indent="-276225" eaLnBrk="1" hangingPunct="1">
              <a:lnSpc>
                <a:spcPct val="120000"/>
              </a:lnSpc>
              <a:buClr>
                <a:srgbClr val="000000"/>
              </a:buClr>
              <a:buSzPct val="99000"/>
              <a:buFont typeface="Arial" charset="0"/>
              <a:buChar char="●"/>
            </a:pPr>
            <a:r>
              <a:rPr lang="en-US" sz="3500" dirty="0">
                <a:latin typeface="Arial" charset="0"/>
                <a:cs typeface="Arial" charset="0"/>
              </a:rPr>
              <a:t> 6 </a:t>
            </a:r>
            <a:r>
              <a:rPr lang="en-US" sz="3500" dirty="0" err="1">
                <a:latin typeface="Arial" charset="0"/>
                <a:cs typeface="Arial" charset="0"/>
              </a:rPr>
              <a:t>poten</a:t>
            </a:r>
            <a:endParaRPr lang="en-US" sz="3500" dirty="0">
              <a:latin typeface="Arial" charset="0"/>
              <a:cs typeface="Arial" charset="0"/>
            </a:endParaRPr>
          </a:p>
          <a:p>
            <a:pPr marL="381000" indent="-276225" eaLnBrk="1" hangingPunct="1">
              <a:lnSpc>
                <a:spcPct val="120000"/>
              </a:lnSpc>
              <a:buClr>
                <a:srgbClr val="000000"/>
              </a:buClr>
              <a:buSzPct val="99000"/>
              <a:buFont typeface="Arial" charset="0"/>
              <a:buChar char="●"/>
            </a:pPr>
            <a:r>
              <a:rPr lang="en-US" sz="3500" dirty="0">
                <a:latin typeface="Arial" charset="0"/>
                <a:cs typeface="Arial" charset="0"/>
              </a:rPr>
              <a:t>2-zijdig </a:t>
            </a:r>
            <a:r>
              <a:rPr lang="en-US" sz="3500" dirty="0" err="1">
                <a:latin typeface="Arial" charset="0"/>
                <a:cs typeface="Arial" charset="0"/>
              </a:rPr>
              <a:t>symetrisch</a:t>
            </a:r>
            <a:endParaRPr lang="en-US" sz="3500" dirty="0">
              <a:latin typeface="Arial" charset="0"/>
              <a:cs typeface="Arial" charset="0"/>
            </a:endParaRPr>
          </a:p>
        </p:txBody>
      </p:sp>
      <p:pic>
        <p:nvPicPr>
          <p:cNvPr id="34826" name="Picture 10" descr="grasshopp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1438" y="280988"/>
            <a:ext cx="4279900" cy="3340100"/>
          </a:xfrm>
          <a:prstGeom prst="rect">
            <a:avLst/>
          </a:prstGeom>
          <a:noFill/>
        </p:spPr>
      </p:pic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5151438" y="3594100"/>
            <a:ext cx="1081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Sprinkhaan</a:t>
            </a:r>
          </a:p>
        </p:txBody>
      </p:sp>
      <p:pic>
        <p:nvPicPr>
          <p:cNvPr id="34834" name="Picture 18" descr="Insects_Bugs_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4100" y="4122783"/>
            <a:ext cx="3672284" cy="2711405"/>
          </a:xfrm>
          <a:prstGeom prst="rect">
            <a:avLst/>
          </a:prstGeom>
          <a:noFill/>
        </p:spPr>
      </p:pic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4864100" y="6834188"/>
            <a:ext cx="1031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Zweefvlieg</a:t>
            </a:r>
          </a:p>
        </p:txBody>
      </p:sp>
      <p:pic>
        <p:nvPicPr>
          <p:cNvPr id="34837" name="Picture 21" descr="dragonfly-star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531" y="4137026"/>
            <a:ext cx="4046538" cy="2697162"/>
          </a:xfrm>
          <a:prstGeom prst="rect">
            <a:avLst/>
          </a:prstGeom>
          <a:noFill/>
        </p:spPr>
      </p:pic>
      <p:sp>
        <p:nvSpPr>
          <p:cNvPr id="34838" name="Rectangle 22"/>
          <p:cNvSpPr>
            <a:spLocks noChangeArrowheads="1"/>
          </p:cNvSpPr>
          <p:nvPr/>
        </p:nvSpPr>
        <p:spPr bwMode="auto">
          <a:xfrm>
            <a:off x="320531" y="6835486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 dirty="0"/>
              <a:t>Libelle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9" name="Picture 9" descr="Macro-Photography-By-Indonesian-Photographer-Nordin-Seruyan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" y="354013"/>
            <a:ext cx="2846388" cy="3406775"/>
          </a:xfrm>
          <a:prstGeom prst="rect">
            <a:avLst/>
          </a:prstGeom>
          <a:noFill/>
        </p:spPr>
      </p:pic>
      <p:pic>
        <p:nvPicPr>
          <p:cNvPr id="61450" name="Picture 10" descr="Afbeeldingsresultaat voor beautiful insec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0138" y="354013"/>
            <a:ext cx="2409825" cy="1895475"/>
          </a:xfrm>
          <a:prstGeom prst="rect">
            <a:avLst/>
          </a:prstGeom>
          <a:noFill/>
        </p:spPr>
      </p:pic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3640138" y="2297113"/>
            <a:ext cx="2754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Ogen van een insect (facetogen)</a:t>
            </a: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471488" y="3738563"/>
            <a:ext cx="27257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Bidsprinkhaan met een meelifter</a:t>
            </a:r>
          </a:p>
        </p:txBody>
      </p:sp>
      <p:pic>
        <p:nvPicPr>
          <p:cNvPr id="61454" name="Picture 14" descr="muggen-bestrijd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9863" y="209550"/>
            <a:ext cx="3108325" cy="2030413"/>
          </a:xfrm>
          <a:prstGeom prst="rect">
            <a:avLst/>
          </a:prstGeom>
          <a:noFill/>
        </p:spPr>
      </p:pic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6519863" y="2225675"/>
            <a:ext cx="528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l-NL"/>
              <a:t>Mug</a:t>
            </a:r>
          </a:p>
        </p:txBody>
      </p:sp>
      <p:pic>
        <p:nvPicPr>
          <p:cNvPr id="61457" name="Picture 17" descr="Screen-Shot-2013-03-10-at-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92888" y="4818063"/>
            <a:ext cx="3265487" cy="2438400"/>
          </a:xfrm>
          <a:prstGeom prst="rect">
            <a:avLst/>
          </a:prstGeom>
          <a:noFill/>
        </p:spPr>
      </p:pic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6592888" y="7194550"/>
            <a:ext cx="1366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l-NL">
                <a:hlinkClick r:id="rId6"/>
              </a:rPr>
              <a:t>Puss Mot rups </a:t>
            </a:r>
            <a:endParaRPr lang="nl-NL"/>
          </a:p>
        </p:txBody>
      </p:sp>
      <p:pic>
        <p:nvPicPr>
          <p:cNvPr id="61460" name="Picture 20" descr="Keller-High-Voll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5950" y="4097338"/>
            <a:ext cx="2674938" cy="3146425"/>
          </a:xfrm>
          <a:prstGeom prst="rect">
            <a:avLst/>
          </a:prstGeom>
          <a:noFill/>
        </p:spPr>
      </p:pic>
      <p:pic>
        <p:nvPicPr>
          <p:cNvPr id="61462" name="Picture 22" descr="Scorpionfly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56263" y="2801938"/>
            <a:ext cx="3600450" cy="1854200"/>
          </a:xfrm>
          <a:prstGeom prst="rect">
            <a:avLst/>
          </a:prstGeom>
          <a:noFill/>
        </p:spPr>
      </p:pic>
      <p:sp>
        <p:nvSpPr>
          <p:cNvPr id="61463" name="Rectangle 23"/>
          <p:cNvSpPr>
            <a:spLocks noChangeArrowheads="1"/>
          </p:cNvSpPr>
          <p:nvPr/>
        </p:nvSpPr>
        <p:spPr bwMode="auto">
          <a:xfrm>
            <a:off x="5151438" y="4602163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l-NL"/>
              <a:t>Schorpioenvlieg </a:t>
            </a:r>
          </a:p>
        </p:txBody>
      </p:sp>
      <p:sp>
        <p:nvSpPr>
          <p:cNvPr id="61464" name="Rectangle 24"/>
          <p:cNvSpPr>
            <a:spLocks noChangeArrowheads="1"/>
          </p:cNvSpPr>
          <p:nvPr/>
        </p:nvSpPr>
        <p:spPr bwMode="auto">
          <a:xfrm>
            <a:off x="615950" y="7194550"/>
            <a:ext cx="2341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l-NL"/>
              <a:t>Braziliaanse bomenhopper </a:t>
            </a:r>
          </a:p>
        </p:txBody>
      </p:sp>
      <p:pic>
        <p:nvPicPr>
          <p:cNvPr id="61466" name="Picture 26" descr="800Px-Attacus Atlas Qtl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24238" y="5105400"/>
            <a:ext cx="3073400" cy="1987550"/>
          </a:xfrm>
          <a:prstGeom prst="rect">
            <a:avLst/>
          </a:prstGeom>
          <a:noFill/>
        </p:spPr>
      </p:pic>
      <p:sp>
        <p:nvSpPr>
          <p:cNvPr id="61467" name="Rectangle 27"/>
          <p:cNvSpPr>
            <a:spLocks noChangeArrowheads="1"/>
          </p:cNvSpPr>
          <p:nvPr/>
        </p:nvSpPr>
        <p:spPr bwMode="auto">
          <a:xfrm>
            <a:off x="3424238" y="7123113"/>
            <a:ext cx="973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nl-NL"/>
              <a:t>Atlas mot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471710" y="3945553"/>
            <a:ext cx="2752725" cy="855662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/>
          <a:lstStyle/>
          <a:p>
            <a:pPr fontAlgn="auto">
              <a:lnSpc>
                <a:spcPct val="12008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11" kern="0" dirty="0" err="1">
                <a:latin typeface="Arial"/>
                <a:ea typeface="Arial"/>
                <a:cs typeface="Arial"/>
                <a:sym typeface="Arial"/>
              </a:rPr>
              <a:t>Geleedpotigen</a:t>
            </a:r>
            <a:endParaRPr lang="en-US" sz="3111" kern="0" dirty="0">
              <a:latin typeface="Arial"/>
              <a:ea typeface="Arial"/>
              <a:cs typeface="Arial"/>
              <a:sym typeface="Arial"/>
            </a:endParaRPr>
          </a:p>
          <a:p>
            <a:pPr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000" kern="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395" name="Shape 19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8085" y="3974128"/>
            <a:ext cx="22320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" name="Shape 197"/>
          <p:cNvSpPr txBox="1"/>
          <p:nvPr/>
        </p:nvSpPr>
        <p:spPr>
          <a:xfrm>
            <a:off x="5686648" y="3769340"/>
            <a:ext cx="2312988" cy="17557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/>
          <a:lstStyle/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Duizendpoten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Kreeftachtigen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Spinachtigen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Insecten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defRPr/>
            </a:pPr>
            <a:endParaRPr sz="2000" kern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Shape 198"/>
          <p:cNvSpPr txBox="1"/>
          <p:nvPr/>
        </p:nvSpPr>
        <p:spPr>
          <a:xfrm>
            <a:off x="471710" y="1774031"/>
            <a:ext cx="2590800" cy="550863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/>
          <a:lstStyle/>
          <a:p>
            <a:pPr fontAlgn="auto">
              <a:lnSpc>
                <a:spcPct val="12008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11" kern="0">
                <a:latin typeface="Arial"/>
                <a:ea typeface="Arial"/>
                <a:cs typeface="Arial"/>
                <a:sym typeface="Arial"/>
              </a:rPr>
              <a:t>Gewervelden </a:t>
            </a:r>
          </a:p>
        </p:txBody>
      </p:sp>
      <p:pic>
        <p:nvPicPr>
          <p:cNvPr id="59398" name="Shape 19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99048" y="1802606"/>
            <a:ext cx="215106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0" name="Shape 200"/>
          <p:cNvSpPr txBox="1"/>
          <p:nvPr/>
        </p:nvSpPr>
        <p:spPr>
          <a:xfrm>
            <a:off x="5686648" y="1517472"/>
            <a:ext cx="2151062" cy="20605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/>
          <a:lstStyle/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Vissen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Amfibieën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Reptielen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Vogels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marL="381000" indent="-177800" fontAlgn="auto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en-US" sz="2000" kern="0" dirty="0" err="1">
                <a:latin typeface="Arial"/>
                <a:ea typeface="Arial"/>
                <a:cs typeface="Arial"/>
                <a:sym typeface="Arial"/>
              </a:rPr>
              <a:t>Zoogdieren</a:t>
            </a:r>
            <a:endParaRPr lang="en-US" sz="2000" kern="0" dirty="0">
              <a:latin typeface="Arial"/>
              <a:ea typeface="Arial"/>
              <a:cs typeface="Arial"/>
              <a:sym typeface="Arial"/>
            </a:endParaRPr>
          </a:p>
          <a:p>
            <a:pPr fontAlgn="auto">
              <a:lnSpc>
                <a:spcPct val="120138"/>
              </a:lnSpc>
              <a:spcBef>
                <a:spcPts val="906"/>
              </a:spcBef>
              <a:spcAft>
                <a:spcPts val="0"/>
              </a:spcAft>
              <a:defRPr/>
            </a:pPr>
            <a:endParaRPr sz="2000" kern="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79600" y="3161928"/>
            <a:ext cx="6840760" cy="1656184"/>
          </a:xfrm>
        </p:spPr>
        <p:txBody>
          <a:bodyPr/>
          <a:lstStyle/>
          <a:p>
            <a:r>
              <a:rPr lang="nl-NL" dirty="0"/>
              <a:t>Tot welke groep van de gewervelden horen de volgende dieren?</a:t>
            </a:r>
          </a:p>
        </p:txBody>
      </p:sp>
    </p:spTree>
    <p:extLst>
      <p:ext uri="{BB962C8B-B14F-4D97-AF65-F5344CB8AC3E}">
        <p14:creationId xmlns:p14="http://schemas.microsoft.com/office/powerpoint/2010/main" val="2561621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0" y="1309687"/>
            <a:ext cx="66675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94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762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84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2" y="781271"/>
            <a:ext cx="8650611" cy="575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94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28" y="497632"/>
            <a:ext cx="8457420" cy="563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175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261</Words>
  <Application>Microsoft Office PowerPoint</Application>
  <PresentationFormat>Aangepast</PresentationFormat>
  <Paragraphs>97</Paragraphs>
  <Slides>29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2" baseType="lpstr">
      <vt:lpstr>Arial</vt:lpstr>
      <vt:lpstr>Wingdings</vt:lpstr>
      <vt:lpstr>Custom Theme</vt:lpstr>
      <vt:lpstr>Geleedpotigen en Gewervelden</vt:lpstr>
      <vt:lpstr>Gewervelden</vt:lpstr>
      <vt:lpstr>Gewervelden Vissen</vt:lpstr>
      <vt:lpstr>PowerPoint-presentatie</vt:lpstr>
      <vt:lpstr>Gewervelden Amfibieën</vt:lpstr>
      <vt:lpstr>PowerPoint-presentatie</vt:lpstr>
      <vt:lpstr>Gewervelden Reptielen</vt:lpstr>
      <vt:lpstr>PowerPoint-presentatie</vt:lpstr>
      <vt:lpstr>Gewervelden Vogels</vt:lpstr>
      <vt:lpstr>PowerPoint-presentatie</vt:lpstr>
      <vt:lpstr>Gewervelden Zoogdieren</vt:lpstr>
      <vt:lpstr>PowerPoint-presentatie</vt:lpstr>
      <vt:lpstr>PowerPoint-presentatie</vt:lpstr>
      <vt:lpstr>Inhoud  Geleedpotigen: </vt:lpstr>
      <vt:lpstr>Geleedpotigen Veelpotigen</vt:lpstr>
      <vt:lpstr>PowerPoint-presentatie</vt:lpstr>
      <vt:lpstr>Geleedpotigen Kreeftachtigen</vt:lpstr>
      <vt:lpstr>PowerPoint-presentatie</vt:lpstr>
      <vt:lpstr>Geleedpotigen Spinachtigen</vt:lpstr>
      <vt:lpstr>PowerPoint-presentatie</vt:lpstr>
      <vt:lpstr>Teken</vt:lpstr>
      <vt:lpstr>Geleedpotigen Insecten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Geleedpotigen en Gewervelden</dc:title>
  <dc:creator>Jasper Wijkamp</dc:creator>
  <cp:lastModifiedBy>Jasper Wijkamp</cp:lastModifiedBy>
  <cp:revision>33</cp:revision>
  <dcterms:modified xsi:type="dcterms:W3CDTF">2021-03-18T08:22:57Z</dcterms:modified>
</cp:coreProperties>
</file>